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66" r:id="rId6"/>
    <p:sldId id="259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120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58BCC-9E69-453D-8EAE-1562BAE7A744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ABD29-FA07-43F6-A5FE-DF6A4AF3B7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7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ABD29-FA07-43F6-A5FE-DF6A4AF3B7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9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ABD29-FA07-43F6-A5FE-DF6A4AF3B7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5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ABD29-FA07-43F6-A5FE-DF6A4AF3B7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7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ABD29-FA07-43F6-A5FE-DF6A4AF3B7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4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340E-A835-DC7B-5FD4-B57E2958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A1296B-328B-2F87-71EB-5AD81F6A7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EFAC4-87EA-EF05-8CA2-DA393C85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6325B-4A3A-89FF-3AFC-F3B017F8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5708D-C0EB-F1A5-B46F-AACA158E1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2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7EEEC-1F70-BD7B-935C-A1F389A8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C2FB1-957A-6A95-0FC2-6491B5515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A072A-07A0-7782-B3FB-02377084E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CC0F1-3989-72A3-7DE4-CCF554B26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A1836-6D81-18DF-59F3-8607A8EA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78224-4898-CC65-9BBE-9030B8045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7CF32-C17B-4D8F-6C42-884A30D9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D793D-85BF-3B5E-3C29-D1701CE2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43CD4-5319-9A3C-5DC6-41AF8F01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F39DB-1BCB-BA20-0FFB-62644E006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8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D782-13E3-072D-87F3-77482D507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B5C91-35D9-BF8E-BD83-74EC882B5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FC05-28ED-6F14-C106-E7A635660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89E3E-C9CC-FCDD-3CD5-7A1823046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3FB2E-E6DE-8A67-BB4B-47B0D1CD8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0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5460-5266-9A71-0D7C-395F3561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AA93C-1683-3300-176E-2618C9687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F5E4C-7142-F7B2-2362-FC287478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8336E-9BAF-5CEC-C392-A48EEA2CB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6D330-D572-81C5-B0B0-E95020DE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5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F055E-B699-0F1C-C1F4-6EACF161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09EE4-56A8-A7E2-9CEE-C07C34827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6930E5-EB2B-A54D-4B3C-F97A38320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C18B31-446B-A74A-CA22-E490CE7F9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18096-A307-8E45-9DB2-60992474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2C7AB-E51C-FA72-F044-ABEDF30B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6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DF06-6A46-1BE8-21D1-499C3E4EA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69D84F-9A2B-ACE6-3BD3-1CC65C8B9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D4F8B6-7A2E-3D0F-10B2-5DB6549F9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4BEA1-3E52-6AC3-23B7-8446A4276D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213D8-1CAD-FECB-EA4C-737D09F74E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C51DB-4EC0-88B8-16DF-ED06B643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7E01B-B3D6-75EE-7CDF-7869525D9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9FAF7-E336-52E4-6301-0600F1FA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1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07242-906A-3990-638E-B0F1E990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BE412-7518-65AD-7157-C53C1525F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72F57-D24D-978E-2701-655B6A0C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0FC4B-8637-315E-173C-5DA42DD85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1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504C2-623F-8CBD-E332-9A9BB6642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A9547-3F30-52AC-8D4E-5AA76B940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1D6C3-B14E-CD91-8C41-53C990D2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0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10127-91D8-9DCD-2078-FE0128DF2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22A3-119D-278A-4F67-80FE290FD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4CAF1-6054-3414-A813-03A354FFF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BA752-1E26-0A94-49B7-236A5175B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4BB8-2FFF-FDAF-0081-9335CD15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54046-BAE5-8A45-FA2D-C55E2D752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9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3C3C-C31F-D63E-F0A2-79DF1DFE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10877-D35A-4720-E157-6AD4BF8EB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8BB62-8D3B-8CA6-9107-73B3CD71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0BC76-FB88-1CC1-BF18-7E1182887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09A2-A038-ED2B-07FB-CF38CB444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55955-5CBE-FBE6-6AB1-7F0A87BD7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3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CFA2F-EA6E-55A7-CCF7-05581D9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4596F-7C83-E08C-263D-433E9951D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A8780-E2E8-B46C-CF6F-A24A398B7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2AAF8-DF12-43E5-AADC-4B8F78F93ED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1061E-431D-1ED0-4274-979DC7A27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FB47F-FAC2-F8A4-4A67-4D3AE2858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0A4AA-34CA-4D66-8D3E-86BEAD569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pen and shading circles on a sheet">
            <a:extLst>
              <a:ext uri="{FF2B5EF4-FFF2-40B4-BE49-F238E27FC236}">
                <a16:creationId xmlns:a16="http://schemas.microsoft.com/office/drawing/2014/main" id="{F475BA3D-215B-E186-CCA0-DBDDEFD8F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3" b="256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857DFF-7F5F-745E-FA89-16EFC7081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Predicting Student Pass/Fail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5CECE-B4A0-331D-0435-245CF1822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Benjamin Mauldin </a:t>
            </a:r>
            <a:b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Northwood University</a:t>
            </a:r>
            <a:b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1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Aldie</a:t>
            </a:r>
            <a: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, VA, USA</a:t>
            </a:r>
            <a:b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US" sz="11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mauldinbm42@northwood.edu</a:t>
            </a:r>
          </a:p>
          <a:p>
            <a:r>
              <a:rPr lang="en-US" sz="1100" dirty="0">
                <a:solidFill>
                  <a:srgbClr val="FFFFFF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MGT 665</a:t>
            </a:r>
            <a:endParaRPr lang="en-US" sz="110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87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ple blue virus organisms">
            <a:extLst>
              <a:ext uri="{FF2B5EF4-FFF2-40B4-BE49-F238E27FC236}">
                <a16:creationId xmlns:a16="http://schemas.microsoft.com/office/drawing/2014/main" id="{0516661C-413A-3F4D-90C7-AC43868AAB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" t="9091" r="335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5F87A-8B01-820A-DE4A-38CB37DA7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The rise of the online classroom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lide 2">
            <a:hlinkClick r:id="" action="ppaction://media"/>
            <a:extLst>
              <a:ext uri="{FF2B5EF4-FFF2-40B4-BE49-F238E27FC236}">
                <a16:creationId xmlns:a16="http://schemas.microsoft.com/office/drawing/2014/main" id="{EB033DD6-26B0-915B-F132-7B90A707B5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3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8"/>
    </mc:Choice>
    <mc:Fallback>
      <p:transition spd="slow" advTm="4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44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92E95-C95E-0F7F-B484-DAB409E16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rise of the online classroom</a:t>
            </a:r>
          </a:p>
        </p:txBody>
      </p:sp>
      <p:pic>
        <p:nvPicPr>
          <p:cNvPr id="5" name="Picture 4" descr="A screenshot of a document&#10;&#10;Description automatically generated">
            <a:extLst>
              <a:ext uri="{FF2B5EF4-FFF2-40B4-BE49-F238E27FC236}">
                <a16:creationId xmlns:a16="http://schemas.microsoft.com/office/drawing/2014/main" id="{50EB453E-7AEA-2E5F-5689-D382A4631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154" y="578738"/>
            <a:ext cx="5613842" cy="5670549"/>
          </a:xfrm>
          <a:prstGeom prst="rect">
            <a:avLst/>
          </a:prstGeom>
        </p:spPr>
      </p:pic>
      <p:pic>
        <p:nvPicPr>
          <p:cNvPr id="7" name="Slide 3">
            <a:hlinkClick r:id="" action="ppaction://media"/>
            <a:extLst>
              <a:ext uri="{FF2B5EF4-FFF2-40B4-BE49-F238E27FC236}">
                <a16:creationId xmlns:a16="http://schemas.microsoft.com/office/drawing/2014/main" id="{A1B29BD4-8945-ABAD-BA7A-F0B9C8B37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8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45"/>
    </mc:Choice>
    <mc:Fallback>
      <p:transition spd="slow" advTm="30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y using laptop for virtual class">
            <a:extLst>
              <a:ext uri="{FF2B5EF4-FFF2-40B4-BE49-F238E27FC236}">
                <a16:creationId xmlns:a16="http://schemas.microsoft.com/office/drawing/2014/main" id="{491D2180-A87F-9394-7BBE-06E44FC8AA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B2E21-523A-33B2-1A70-A6A237A8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Learning Analytics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lide 4">
            <a:hlinkClick r:id="" action="ppaction://media"/>
            <a:extLst>
              <a:ext uri="{FF2B5EF4-FFF2-40B4-BE49-F238E27FC236}">
                <a16:creationId xmlns:a16="http://schemas.microsoft.com/office/drawing/2014/main" id="{3BB8D1FF-5D0A-F28C-7BFA-9C8F0BC3CE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1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60"/>
    </mc:Choice>
    <mc:Fallback>
      <p:transition spd="slow" advTm="41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bstract financial digital analysis">
            <a:extLst>
              <a:ext uri="{FF2B5EF4-FFF2-40B4-BE49-F238E27FC236}">
                <a16:creationId xmlns:a16="http://schemas.microsoft.com/office/drawing/2014/main" id="{88BEF835-FF4A-F788-D9A5-410E27BE78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r="6156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3D7E8-655F-B13D-9836-AA777E9C1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Learning Analytics</a:t>
            </a:r>
            <a:br>
              <a:rPr lang="en-US" sz="4800" dirty="0"/>
            </a:br>
            <a:r>
              <a:rPr lang="en-US" sz="3600" dirty="0"/>
              <a:t>(and this project)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lide 5">
            <a:hlinkClick r:id="" action="ppaction://media"/>
            <a:extLst>
              <a:ext uri="{FF2B5EF4-FFF2-40B4-BE49-F238E27FC236}">
                <a16:creationId xmlns:a16="http://schemas.microsoft.com/office/drawing/2014/main" id="{84F6ACAF-BB67-AA78-EF1B-265A06B034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05"/>
    </mc:Choice>
    <mc:Fallback>
      <p:transition spd="slow" advTm="22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C65F7-AEB5-C5E2-CF98-941D68052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Pre-Processing</a:t>
            </a:r>
          </a:p>
        </p:txBody>
      </p:sp>
      <p:pic>
        <p:nvPicPr>
          <p:cNvPr id="7" name="Picture 6" descr="A graph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874BE1B1-027F-00A6-C7A2-C8D43396D6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421" y="2957665"/>
            <a:ext cx="5269886" cy="3346376"/>
          </a:xfrm>
          <a:prstGeom prst="rect">
            <a:avLst/>
          </a:prstGeom>
          <a:noFill/>
        </p:spPr>
      </p:pic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ADD31F9-0580-23F9-267D-B11C14BA2E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2505" y="3173788"/>
            <a:ext cx="5828261" cy="2914130"/>
          </a:xfrm>
          <a:prstGeom prst="rect">
            <a:avLst/>
          </a:prstGeom>
          <a:noFill/>
        </p:spPr>
      </p:pic>
      <p:pic>
        <p:nvPicPr>
          <p:cNvPr id="8" name="Slide 6">
            <a:hlinkClick r:id="" action="ppaction://media"/>
            <a:extLst>
              <a:ext uri="{FF2B5EF4-FFF2-40B4-BE49-F238E27FC236}">
                <a16:creationId xmlns:a16="http://schemas.microsoft.com/office/drawing/2014/main" id="{08B86CE7-3AD2-F5FA-9182-6A934BF81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0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3"/>
    </mc:Choice>
    <mc:Fallback>
      <p:transition spd="slow" advTm="28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21AD-564A-D164-6697-A86FC3FD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Logistic Regression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number of numbers on a white background&#10;&#10;Description automatically generated">
            <a:extLst>
              <a:ext uri="{FF2B5EF4-FFF2-40B4-BE49-F238E27FC236}">
                <a16:creationId xmlns:a16="http://schemas.microsoft.com/office/drawing/2014/main" id="{229DCF6F-FD63-D3FB-A072-E9E7C2B3F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3034113"/>
            <a:ext cx="2863273" cy="1028657"/>
          </a:xfrm>
          <a:prstGeom prst="rect">
            <a:avLst/>
          </a:prstGeom>
          <a:noFill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2D78A-02EB-B942-368B-9ED374E465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33527" y="2907600"/>
            <a:ext cx="1613987" cy="2030173"/>
          </a:xfrm>
          <a:prstGeom prst="rect">
            <a:avLst/>
          </a:prstGeom>
          <a:noFill/>
        </p:spPr>
      </p:pic>
      <p:pic>
        <p:nvPicPr>
          <p:cNvPr id="4" name="Picture 3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1CFABE1A-DFB3-AE14-616E-62E2D6D38E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10252"/>
            <a:ext cx="4846417" cy="2580716"/>
          </a:xfrm>
          <a:prstGeom prst="rect">
            <a:avLst/>
          </a:prstGeom>
          <a:noFill/>
        </p:spPr>
      </p:pic>
      <p:pic>
        <p:nvPicPr>
          <p:cNvPr id="7" name="Picture 6" descr="A graph with a few lines&#10;&#10;Description automatically generated with medium confidence">
            <a:extLst>
              <a:ext uri="{FF2B5EF4-FFF2-40B4-BE49-F238E27FC236}">
                <a16:creationId xmlns:a16="http://schemas.microsoft.com/office/drawing/2014/main" id="{2AD68808-B862-2416-0FA8-87BB44C7BC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79402"/>
            <a:ext cx="3833091" cy="2387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lide 7">
            <a:hlinkClick r:id="" action="ppaction://media"/>
            <a:extLst>
              <a:ext uri="{FF2B5EF4-FFF2-40B4-BE49-F238E27FC236}">
                <a16:creationId xmlns:a16="http://schemas.microsoft.com/office/drawing/2014/main" id="{AD08F005-5008-4716-DA64-3338080EA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46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12"/>
    </mc:Choice>
    <mc:Fallback>
      <p:transition spd="slow" advTm="36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21AD-564A-D164-6697-A86FC3FD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Random Forest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0DD8290-6914-ED5D-B40B-9A40E3318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7532" y="625682"/>
            <a:ext cx="1969160" cy="2670048"/>
          </a:xfrm>
          <a:prstGeom prst="rect">
            <a:avLst/>
          </a:prstGeom>
          <a:noFill/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14C9C0D-CD35-DB62-9496-A8923394AC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3666" y="625682"/>
            <a:ext cx="3159820" cy="2670048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68F18618-206B-E6C7-A361-43CD1AA6D9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3623" y="3735805"/>
            <a:ext cx="4377129" cy="2670048"/>
          </a:xfrm>
          <a:prstGeom prst="rect">
            <a:avLst/>
          </a:prstGeom>
          <a:noFill/>
        </p:spPr>
      </p:pic>
      <p:pic>
        <p:nvPicPr>
          <p:cNvPr id="9" name="Picture 8" descr="A close-up of black text&#10;&#10;Description automatically generated">
            <a:extLst>
              <a:ext uri="{FF2B5EF4-FFF2-40B4-BE49-F238E27FC236}">
                <a16:creationId xmlns:a16="http://schemas.microsoft.com/office/drawing/2014/main" id="{33A2D2D0-F734-9730-09F7-F8EE512B6A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3724" y="3692068"/>
            <a:ext cx="1829762" cy="1053499"/>
          </a:xfrm>
          <a:prstGeom prst="rect">
            <a:avLst/>
          </a:prstGeom>
          <a:noFill/>
        </p:spPr>
      </p:pic>
      <p:pic>
        <p:nvPicPr>
          <p:cNvPr id="24" name="Slide 8">
            <a:hlinkClick r:id="" action="ppaction://media"/>
            <a:extLst>
              <a:ext uri="{FF2B5EF4-FFF2-40B4-BE49-F238E27FC236}">
                <a16:creationId xmlns:a16="http://schemas.microsoft.com/office/drawing/2014/main" id="{0BCE5AEE-FEB5-ABF3-D8C4-A3810819E0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5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96"/>
    </mc:Choice>
    <mc:Fallback>
      <p:transition spd="slow" advTm="3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992D-18C0-8E85-8B48-360DD8FC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BAB9F-FE40-FE76-893A-0AB8305F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[1] NCES. (2022, August). US Education in the time of COVID. National Center for Education Statistics. https://nces.ed.gov/surveys/annualreports/topical-studies/covid/ </a:t>
            </a:r>
          </a:p>
          <a:p>
            <a:pPr marL="0" indent="0">
              <a:buNone/>
            </a:pPr>
            <a:r>
              <a:rPr lang="en-US" dirty="0"/>
              <a:t>[2] Hill, P. (2024, January 21). Fall 2022 IPEDS Report. On EdTech Newsletter. https://odnedtech.philhillaa.com/p/fall-2022-profile-us-higher-ed-online-education </a:t>
            </a:r>
          </a:p>
          <a:p>
            <a:pPr marL="0" indent="0">
              <a:buNone/>
            </a:pPr>
            <a:r>
              <a:rPr lang="en-US" dirty="0"/>
              <a:t>[3] Lantz, B., </a:t>
            </a:r>
            <a:r>
              <a:rPr lang="en-US" dirty="0" err="1"/>
              <a:t>Carchedi</a:t>
            </a:r>
            <a:r>
              <a:rPr lang="en-US" dirty="0"/>
              <a:t>, N., &amp; Solomon, N. (n.d.). Supervised Learning in R: Classification. </a:t>
            </a:r>
            <a:r>
              <a:rPr lang="en-US" dirty="0" err="1"/>
              <a:t>DataCamp</a:t>
            </a:r>
            <a:r>
              <a:rPr lang="en-US" dirty="0"/>
              <a:t>. https://app.datacamp.com/learn/courses/supervised-learning-in-r-classification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463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173</Words>
  <Application>Microsoft Office PowerPoint</Application>
  <PresentationFormat>Widescreen</PresentationFormat>
  <Paragraphs>18</Paragraphs>
  <Slides>9</Slides>
  <Notes>4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Predicting Student Pass/Fail Rates</vt:lpstr>
      <vt:lpstr>The rise of the online classroom</vt:lpstr>
      <vt:lpstr>The rise of the online classroom</vt:lpstr>
      <vt:lpstr>Learning Analytics</vt:lpstr>
      <vt:lpstr>Learning Analytics (and this project)</vt:lpstr>
      <vt:lpstr>Pre-Processing</vt:lpstr>
      <vt:lpstr>Logistic Regression</vt:lpstr>
      <vt:lpstr>Random Forest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Student Pass/Fail Rates</dc:title>
  <dc:creator>Mauldin, Benjamin M</dc:creator>
  <cp:lastModifiedBy>Mauldin, Benjamin M</cp:lastModifiedBy>
  <cp:revision>9</cp:revision>
  <dcterms:created xsi:type="dcterms:W3CDTF">2024-05-12T19:48:58Z</dcterms:created>
  <dcterms:modified xsi:type="dcterms:W3CDTF">2024-05-13T02:07:50Z</dcterms:modified>
</cp:coreProperties>
</file>